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60" r:id="rId5"/>
    <p:sldId id="644" r:id="rId6"/>
    <p:sldId id="271" r:id="rId7"/>
    <p:sldId id="646" r:id="rId8"/>
    <p:sldId id="645" r:id="rId9"/>
    <p:sldId id="268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9E5"/>
    <a:srgbClr val="5DA9DD"/>
    <a:srgbClr val="4267B2"/>
    <a:srgbClr val="FEF3D4"/>
    <a:srgbClr val="F8E08E"/>
    <a:srgbClr val="E8303B"/>
    <a:srgbClr val="383333"/>
    <a:srgbClr val="C26E68"/>
    <a:srgbClr val="0099D2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3" autoAdjust="0"/>
    <p:restoredTop sz="77285" autoAdjust="0"/>
  </p:normalViewPr>
  <p:slideViewPr>
    <p:cSldViewPr snapToGrid="0" snapToObjects="1">
      <p:cViewPr varScale="1">
        <p:scale>
          <a:sx n="56" d="100"/>
          <a:sy n="56" d="100"/>
        </p:scale>
        <p:origin x="117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543C2-92F1-4B12-816D-828DCA160E42}" type="datetimeFigureOut">
              <a:rPr lang="en-CA" smtClean="0"/>
              <a:t>2019-07-24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848FF-76F7-407A-ABFB-89050F2B4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0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848FF-76F7-407A-ABFB-89050F2B47A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919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848FF-76F7-407A-ABFB-89050F2B47A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99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_ENREF_23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#_ENREF_23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notwoma@nephak.or.k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Addressing Implementation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1103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09E5"/>
                </a:solidFill>
              </a:rPr>
              <a:t>Nelson Otwoma</a:t>
            </a:r>
          </a:p>
          <a:p>
            <a:r>
              <a:rPr lang="en-US" sz="2400" dirty="0"/>
              <a:t>NEPHAK, Kenya</a:t>
            </a:r>
          </a:p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09FB-1965-470E-A1C0-CB00AF5E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4E3A4-B20D-47BF-A204-5DE9CAAC5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12192000" cy="4739640"/>
          </a:xfrm>
        </p:spPr>
        <p:txBody>
          <a:bodyPr>
            <a:noAutofit/>
          </a:bodyPr>
          <a:lstStyle/>
          <a:p>
            <a:pPr marL="57150" indent="-45720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</a:rPr>
              <a:t>Some Reflections</a:t>
            </a:r>
          </a:p>
          <a:p>
            <a:pPr marL="57150" indent="-45720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</a:rPr>
              <a:t>The ‘Emergency – Science’ Tension</a:t>
            </a:r>
          </a:p>
          <a:p>
            <a:pPr marL="57150" indent="-45720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</a:rPr>
              <a:t>The Implementation Science Challenge</a:t>
            </a:r>
          </a:p>
          <a:p>
            <a:pPr marL="57150" indent="-45720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</a:rPr>
              <a:t>Mitigating Challenges</a:t>
            </a:r>
          </a:p>
          <a:p>
            <a:pPr marL="57150" indent="-45720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</a:rPr>
              <a:t>Proposed Actions</a:t>
            </a:r>
          </a:p>
          <a:p>
            <a:pPr marL="57150" indent="-45720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</a:rPr>
              <a:t>Conclusion and Next Steps</a:t>
            </a:r>
            <a:endParaRPr 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8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806D-1793-4EE1-90BB-FEACD699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Some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DC16C-3E66-408E-99E5-61BA6D1AE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2"/>
            <a:ext cx="12192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Arial" panose="020B0604020202020204" pitchFamily="34" charset="0"/>
              </a:rPr>
              <a:t>The research – implementation continuum is increasingly becoming popular in health programming.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Arial" panose="020B0604020202020204" pitchFamily="34" charset="0"/>
              </a:rPr>
              <a:t>The traditional understanding of ‘Evidence Based Interventions’ leads the impression that program implementation comes after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Arial" panose="020B0604020202020204" pitchFamily="34" charset="0"/>
              </a:rPr>
              <a:t>The best approach is where implementation is informed by and integrated with science i.e. happening at the same time ...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Arial" panose="020B0604020202020204" pitchFamily="34" charset="0"/>
              </a:rPr>
              <a:t>Often implementation of interventions may ‘precede’ science or policy and revise the continuum</a:t>
            </a:r>
            <a:endParaRPr lang="en-CA" sz="2600" dirty="0">
              <a:latin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</a:endParaRPr>
          </a:p>
          <a:p>
            <a:endParaRPr lang="en-C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3E75C90-4C53-4B5D-AD9A-3A69FF7D0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844" y="97795"/>
            <a:ext cx="704231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This approach can also weigh opportunity costs against competing priorities elsewhere in the health sector</a:t>
            </a:r>
            <a:r>
              <a:rPr kumimoji="0" lang="en-US" altLang="en-US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 tooltip="Shepherd, 2015 #4696"/>
              </a:rPr>
              <a:t>23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7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806D-1793-4EE1-90BB-FEACD699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tension between ‘Emergency and Science’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DC16C-3E66-408E-99E5-61BA6D1AE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2"/>
            <a:ext cx="12192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Arial" panose="020B0604020202020204" pitchFamily="34" charset="0"/>
              </a:rPr>
              <a:t>Health interventions, including those designed to prevent and manage HIV are based on the public health imperative of saving lives, improving the health and well-being of communities.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200" dirty="0">
                <a:latin typeface="Arial" panose="020B0604020202020204" pitchFamily="34" charset="0"/>
              </a:rPr>
              <a:t>To some extent, health interventions are conceived of as ‘emergency response’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Arial" panose="020B0604020202020204" pitchFamily="34" charset="0"/>
              </a:rPr>
              <a:t>Recent arguments equate access to health services is an aspect of health justice.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200" dirty="0">
                <a:latin typeface="Arial" panose="020B0604020202020204" pitchFamily="34" charset="0"/>
              </a:rPr>
              <a:t>The human rights perspective of access to health services reinforces the public health imperative that a health intervention is an emergency.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Arial" panose="020B0604020202020204" pitchFamily="34" charset="0"/>
              </a:rPr>
              <a:t>The perception of health services as an emergency response tends to suggest that science and research may be necessary but not mandatory … </a:t>
            </a:r>
            <a:endParaRPr lang="en-CA" sz="2600" dirty="0">
              <a:latin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</a:endParaRPr>
          </a:p>
          <a:p>
            <a:endParaRPr lang="en-C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3E75C90-4C53-4B5D-AD9A-3A69FF7D0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844" y="97795"/>
            <a:ext cx="704231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This approach can also weigh opportunity costs against competing priorities elsewhere in the health sector</a:t>
            </a:r>
            <a:r>
              <a:rPr kumimoji="0" lang="en-US" altLang="en-US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 tooltip="Shepherd, 2015 #4696"/>
              </a:rPr>
              <a:t>23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9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C0B22-52DC-4500-964B-E8AC7654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74639"/>
            <a:ext cx="11763632" cy="1143000"/>
          </a:xfrm>
        </p:spPr>
        <p:txBody>
          <a:bodyPr>
            <a:normAutofit/>
          </a:bodyPr>
          <a:lstStyle/>
          <a:p>
            <a:r>
              <a:rPr lang="en-CA" sz="3200" dirty="0"/>
              <a:t>The Implementation Science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823D6-4634-4535-8B7C-555CABA7B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8" y="1207698"/>
            <a:ext cx="12031362" cy="4918467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Adherence procedures and processes need additional resources, including time and staffing</a:t>
            </a:r>
          </a:p>
          <a:p>
            <a:pPr algn="just"/>
            <a:r>
              <a:rPr lang="en-CA" sz="2800" dirty="0"/>
              <a:t>Translating implementation science into policy may take long and tedious process</a:t>
            </a:r>
          </a:p>
          <a:p>
            <a:pPr algn="just"/>
            <a:r>
              <a:rPr lang="en-CA" sz="2800" dirty="0"/>
              <a:t>Program implementers may be reluctant to incorporate implementation science especially if it comes with additional tasks (data capture and documentation </a:t>
            </a:r>
            <a:r>
              <a:rPr lang="en-CA" sz="2800" dirty="0" err="1"/>
              <a:t>etc</a:t>
            </a:r>
            <a:r>
              <a:rPr lang="en-CA" sz="2800" dirty="0"/>
              <a:t>)</a:t>
            </a:r>
          </a:p>
          <a:p>
            <a:pPr algn="just"/>
            <a:r>
              <a:rPr lang="en-CA" sz="2800" dirty="0"/>
              <a:t>Often, implementers may be reluctant to change their ways of doing business (especially if it has been ‘working’).</a:t>
            </a:r>
          </a:p>
          <a:p>
            <a:pPr algn="just"/>
            <a:r>
              <a:rPr lang="en-CA" sz="2800" dirty="0"/>
              <a:t>Socio-cultural and political challenge: Whose science counts?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248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C0B22-52DC-4500-964B-E8AC7654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274639"/>
            <a:ext cx="11763632" cy="1143000"/>
          </a:xfrm>
        </p:spPr>
        <p:txBody>
          <a:bodyPr>
            <a:normAutofit/>
          </a:bodyPr>
          <a:lstStyle/>
          <a:p>
            <a:r>
              <a:rPr lang="en-CA" sz="3200" dirty="0"/>
              <a:t>Application of Implementation Science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823D6-4634-4535-8B7C-555CABA7B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8" y="1207698"/>
            <a:ext cx="12031362" cy="4918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sz="2800" dirty="0"/>
          </a:p>
          <a:p>
            <a:pPr marL="0" indent="0" algn="just">
              <a:buNone/>
            </a:pPr>
            <a:r>
              <a:rPr lang="en-GB" sz="2800" dirty="0"/>
              <a:t>In policy and programming, time is of essence</a:t>
            </a:r>
          </a:p>
          <a:p>
            <a:pPr marL="0" indent="0" algn="just">
              <a:buNone/>
            </a:pPr>
            <a:endParaRPr lang="en-GB" sz="2800" dirty="0"/>
          </a:p>
          <a:p>
            <a:pPr marL="0" indent="0" algn="just">
              <a:buNone/>
            </a:pPr>
            <a:r>
              <a:rPr lang="en-GB" sz="2800" dirty="0"/>
              <a:t>It is because of the many and un-ending considerations and reflections that we should stop worrying about the definition and get to work … take Implementation Science for policy and programme application at scale.</a:t>
            </a:r>
          </a:p>
          <a:p>
            <a:pPr marL="0" indent="0" algn="just">
              <a:buNone/>
            </a:pPr>
            <a:endParaRPr lang="en-GB" sz="2800" dirty="0"/>
          </a:p>
          <a:p>
            <a:pPr marL="0" indent="0" algn="just">
              <a:buNone/>
            </a:pPr>
            <a:r>
              <a:rPr lang="en-GB" sz="2400" dirty="0">
                <a:solidFill>
                  <a:srgbClr val="3309E5"/>
                </a:solidFill>
              </a:rPr>
              <a:t>In the long term, implementation science makes policies and programs better!</a:t>
            </a:r>
            <a:endParaRPr lang="en-CA" sz="2400" dirty="0">
              <a:solidFill>
                <a:srgbClr val="3309E5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241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691D6-B4C0-4D2D-BFC0-B0E17D28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08" y="274639"/>
            <a:ext cx="11788346" cy="933057"/>
          </a:xfrm>
        </p:spPr>
        <p:txBody>
          <a:bodyPr>
            <a:normAutofit/>
          </a:bodyPr>
          <a:lstStyle/>
          <a:p>
            <a:r>
              <a:rPr lang="en-CA" sz="2800" dirty="0"/>
              <a:t>Mitigating the Challenges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323DD39-5E98-4A82-82E1-F22721ABF114}"/>
              </a:ext>
            </a:extLst>
          </p:cNvPr>
          <p:cNvSpPr/>
          <p:nvPr/>
        </p:nvSpPr>
        <p:spPr>
          <a:xfrm>
            <a:off x="197708" y="1417639"/>
            <a:ext cx="5073420" cy="20113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Invest in resources, including personnel capacity and numbers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5564462-6847-4746-93A7-A630B0A5E375}"/>
              </a:ext>
            </a:extLst>
          </p:cNvPr>
          <p:cNvSpPr/>
          <p:nvPr/>
        </p:nvSpPr>
        <p:spPr>
          <a:xfrm>
            <a:off x="5279366" y="1207696"/>
            <a:ext cx="6714926" cy="22213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Undertake Environmental Scan (PESTEL) to understand the context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9C05F2B-8014-4C11-A333-5003F1952A59}"/>
              </a:ext>
            </a:extLst>
          </p:cNvPr>
          <p:cNvSpPr/>
          <p:nvPr/>
        </p:nvSpPr>
        <p:spPr>
          <a:xfrm>
            <a:off x="197708" y="3429001"/>
            <a:ext cx="5285816" cy="20113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Leverage political commitment (leadership and community ownership</a:t>
            </a:r>
            <a:r>
              <a:rPr lang="en-GB" sz="2400" dirty="0"/>
              <a:t>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A490F36-35EC-48AB-8EC1-FCE77B4AFECA}"/>
              </a:ext>
            </a:extLst>
          </p:cNvPr>
          <p:cNvSpPr/>
          <p:nvPr/>
        </p:nvSpPr>
        <p:spPr>
          <a:xfrm>
            <a:off x="5483524" y="3429001"/>
            <a:ext cx="6708475" cy="201135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Foster Community Ownership by identifying, engaging and motivating champions</a:t>
            </a:r>
          </a:p>
        </p:txBody>
      </p:sp>
    </p:spTree>
    <p:extLst>
      <p:ext uri="{BB962C8B-B14F-4D97-AF65-F5344CB8AC3E}">
        <p14:creationId xmlns:p14="http://schemas.microsoft.com/office/powerpoint/2010/main" val="260769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2179A-1646-4AB6-B668-48AC2EDF1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1C398-A4F6-4AC8-B51D-C734438DD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dirty="0">
                <a:hlinkClick r:id="rId2"/>
              </a:rPr>
              <a:t>notwoma@nephak.or.ke</a:t>
            </a:r>
            <a:r>
              <a:rPr lang="en-CA" sz="2800" dirty="0"/>
              <a:t> </a:t>
            </a:r>
          </a:p>
          <a:p>
            <a:pPr marL="0" indent="0" algn="ctr">
              <a:buNone/>
            </a:pPr>
            <a:r>
              <a:rPr lang="en-CA" sz="2800" dirty="0">
                <a:solidFill>
                  <a:srgbClr val="3309E5"/>
                </a:solidFill>
              </a:rPr>
              <a:t>@</a:t>
            </a:r>
            <a:r>
              <a:rPr lang="en-CA" sz="2800" dirty="0" err="1">
                <a:solidFill>
                  <a:srgbClr val="3309E5"/>
                </a:solidFill>
              </a:rPr>
              <a:t>Njotwoma</a:t>
            </a:r>
            <a:r>
              <a:rPr lang="en-CA" sz="2800" dirty="0">
                <a:solidFill>
                  <a:srgbClr val="3309E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7432664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17391</TotalTime>
  <Words>452</Words>
  <Application>Microsoft Office PowerPoint</Application>
  <PresentationFormat>Widescreen</PresentationFormat>
  <Paragraphs>47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Franklin Gothic Book</vt:lpstr>
      <vt:lpstr>Raleway</vt:lpstr>
      <vt:lpstr>AIDS 2016_Template</vt:lpstr>
      <vt:lpstr>PowerPoint Presentation</vt:lpstr>
      <vt:lpstr>Addressing Implementation Science</vt:lpstr>
      <vt:lpstr>Outline</vt:lpstr>
      <vt:lpstr>Some Reflections</vt:lpstr>
      <vt:lpstr>The tension between ‘Emergency and Science’</vt:lpstr>
      <vt:lpstr>The Implementation Science Challenge</vt:lpstr>
      <vt:lpstr>Application of Implementation Science </vt:lpstr>
      <vt:lpstr>Mitigating the Challenges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Nelson Otwoma</cp:lastModifiedBy>
  <cp:revision>94</cp:revision>
  <cp:lastPrinted>2017-01-16T15:31:13Z</cp:lastPrinted>
  <dcterms:created xsi:type="dcterms:W3CDTF">2017-01-13T09:09:35Z</dcterms:created>
  <dcterms:modified xsi:type="dcterms:W3CDTF">2019-07-24T13:18:43Z</dcterms:modified>
</cp:coreProperties>
</file>